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9AB72A-9EE8-4F43-A9C6-89D843216D34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EFB0160-B07A-44F9-A360-F9289F6E248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8480"/>
            <a:ext cx="9144000" cy="3657600"/>
          </a:xfrm>
        </p:spPr>
        <p:txBody>
          <a:bodyPr>
            <a:normAutofit/>
          </a:bodyPr>
          <a:lstStyle/>
          <a:p>
            <a:r>
              <a:rPr lang="en-IN" sz="3200" dirty="0"/>
              <a:t>Department – </a:t>
            </a:r>
            <a:r>
              <a:rPr lang="en-IN" sz="3200" b="1" dirty="0"/>
              <a:t>Sanskrit</a:t>
            </a:r>
          </a:p>
          <a:p>
            <a:r>
              <a:rPr lang="en-IN" sz="3200" dirty="0"/>
              <a:t>Session : </a:t>
            </a:r>
            <a:r>
              <a:rPr lang="en-IN" sz="3200" dirty="0" smtClean="0"/>
              <a:t>2018-2019</a:t>
            </a:r>
            <a:endParaRPr lang="en-IN" sz="3200" dirty="0" smtClean="0"/>
          </a:p>
          <a:p>
            <a:r>
              <a:rPr lang="en-IN" sz="3200" dirty="0" smtClean="0"/>
              <a:t>Semester</a:t>
            </a:r>
            <a:r>
              <a:rPr lang="en-IN" sz="3200" dirty="0"/>
              <a:t>: III</a:t>
            </a:r>
          </a:p>
          <a:p>
            <a:r>
              <a:rPr lang="en-IN" sz="3200" dirty="0"/>
              <a:t>Subject:  Introduction to </a:t>
            </a:r>
            <a:r>
              <a:rPr lang="en-IN" sz="3200" dirty="0" err="1"/>
              <a:t>Manusamhita</a:t>
            </a:r>
            <a:endParaRPr lang="en-IN" sz="3200" dirty="0"/>
          </a:p>
          <a:p>
            <a:r>
              <a:rPr lang="en-IN" sz="3200" dirty="0"/>
              <a:t>Teacher’s Name: </a:t>
            </a:r>
            <a:r>
              <a:rPr lang="en-IN" sz="3200" dirty="0" smtClean="0"/>
              <a:t>AMIYA KUMAR SATPATI</a:t>
            </a:r>
            <a:endParaRPr lang="en-IN" sz="32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122363"/>
            <a:ext cx="11908971" cy="1580197"/>
          </a:xfrm>
        </p:spPr>
        <p:txBody>
          <a:bodyPr>
            <a:normAutofit/>
          </a:bodyPr>
          <a:lstStyle/>
          <a:p>
            <a:r>
              <a:rPr lang="en-IN" sz="4800" dirty="0"/>
              <a:t>KHATRA ADIBASI MAHAVIDYALAYA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="" xmlns:a16="http://schemas.microsoft.com/office/drawing/2014/main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3624" y="442456"/>
            <a:ext cx="1141604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530220"/>
            <a:ext cx="11097830" cy="5262465"/>
          </a:xfrm>
        </p:spPr>
        <p:txBody>
          <a:bodyPr>
            <a:normAutofit lnSpcReduction="10000"/>
          </a:bodyPr>
          <a:lstStyle/>
          <a:p>
            <a:pPr marL="541338" indent="-363538" algn="l">
              <a:buFont typeface="Wingdings" panose="05000000000000000000" pitchFamily="2" charset="2"/>
              <a:buChar char="q"/>
            </a:pP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स्मृतिः नाम पूर्वतनज्ञानस्य स्मरणम् इत्येषः सामान्यः अर्थः । महर्षयः वेदान् गभीरतया अधीत्य हृद्गतान् उपदेशान् लिखितरूपेण अयच्छन् । एवं स्मरणात् प्राप्ताः स्मृतयः । </a:t>
            </a:r>
          </a:p>
          <a:p>
            <a:pPr marL="541338" indent="-363538" algn="l">
              <a:buFont typeface="Wingdings" panose="05000000000000000000" pitchFamily="2" charset="2"/>
              <a:buChar char="q"/>
            </a:pP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स्मृतयः वेदानां सङ्ग्रहरूपाः सन्ति । एतासु धर्म-अर्थ</a:t>
            </a:r>
            <a:r>
              <a:rPr lang="en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 </a:t>
            </a: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काममोक्षाणां चतुर्णामपि पुरुषार्थाणां विवेचनं कृतं वर्तते । अत्र वर्णाः, अर्थव्यवस्थाः, वर्णाश्रमधर्माः, विशेषावसरेषु करणीयानि कर्माणि, प्रायश्चित्तम्, प्रशासनप्रणालिः, दण्डव्यवस्था, मोक्षसाधनम् इत्यादिषु सर्वेषु विषयेषु विवरणम् उपलभ्यते ।</a:t>
            </a:r>
          </a:p>
          <a:p>
            <a:pPr marL="541338" indent="-363538" algn="l">
              <a:buFont typeface="Wingdings" panose="05000000000000000000" pitchFamily="2" charset="2"/>
              <a:buChar char="q"/>
            </a:pPr>
            <a:r>
              <a:rPr lang="sa-IN" sz="3600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श्रुतिस्तु वेदो विज्ञेयो धर्मशास्त्रं तु वै स्मृतिः </a:t>
            </a: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।</a:t>
            </a:r>
          </a:p>
          <a:p>
            <a:pPr marL="541338" indent="-363538" algn="l">
              <a:buFont typeface="Wingdings" panose="05000000000000000000" pitchFamily="2" charset="2"/>
              <a:buChar char="q"/>
            </a:pP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धर्मशास्त्राणाम् अपरं रूपमेव स्मृतिः इति उच्यते । किन्तु धर्मशास्त्राणां स्मृतीनां च भेदः विद्यते । धर्मशास्त्राणि विस्तृतानि भवन्ति किन्तु स्मृतयः संक्षिप्तरूपयुक्ताः भवन्ति ।</a:t>
            </a:r>
            <a:b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36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काश्चन स्मृतयः गद्यरूपेण भवन्ति । काश्चन पद्यरूपेण काश्चन चम्पूशैल्या वर्तन्ते ।</a:t>
            </a:r>
          </a:p>
          <a:p>
            <a:pPr marL="541338" indent="-363538"/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000" b="1" dirty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स्मृतिः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530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8DFA06-BE13-6773-CF95-CA498AB5C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3" y="1825625"/>
            <a:ext cx="11719249" cy="4920408"/>
          </a:xfrm>
        </p:spPr>
        <p:txBody>
          <a:bodyPr/>
          <a:lstStyle/>
          <a:p>
            <a:pPr marL="0" indent="0" algn="ctr">
              <a:buNone/>
            </a:pPr>
            <a:endParaRPr lang="sa-IN" sz="44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मन्वत्रिविष्णुहारितयाज्ञवल्क्योशनोङ्गिराः।</a:t>
            </a: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यमापस्तम्बसंवर्त्ताः कात्यायनबृहस्पती।।</a:t>
            </a: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पराशरव्यासशङ्खलिखिता दक्षगौतमौ।</a:t>
            </a:r>
          </a:p>
          <a:p>
            <a:pPr marL="0" indent="0" algn="ctr">
              <a:buNone/>
            </a:pPr>
            <a:r>
              <a:rPr lang="sa-IN" sz="44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शातातपो वशिष्टश्च धर्मशास्त्रप्रयोजकाः।।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6150BC-6FBE-7077-1F60-37AFEF69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600" b="1" dirty="0">
                <a:latin typeface="Kokila" panose="020B0604020202020204" pitchFamily="34" charset="0"/>
                <a:cs typeface="Kokila" panose="020B0604020202020204" pitchFamily="34" charset="0"/>
              </a:rPr>
              <a:t>स्मृतिभेदाः</a:t>
            </a:r>
            <a:endParaRPr lang="en-IN" sz="66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405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63994E-36D4-47FF-3BAC-ED4DD04FF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76873"/>
            <a:ext cx="11039668" cy="5169258"/>
          </a:xfrm>
        </p:spPr>
        <p:txBody>
          <a:bodyPr>
            <a:normAutofit lnSpcReduction="10000"/>
          </a:bodyPr>
          <a:lstStyle/>
          <a:p>
            <a:pPr marL="625475">
              <a:buFont typeface="Wingdings" panose="05000000000000000000" pitchFamily="2" charset="2"/>
              <a:buChar char="q"/>
            </a:pP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स्मृतिग्रन्थेषु मनुस्मृतिः प्राचीनतमा भवति । महर्षिमनुद्वारा रचितः एषः ग्रन्थः मानवधर्मं विवृणोति </a:t>
            </a:r>
          </a:p>
          <a:p>
            <a:pPr marL="625475">
              <a:buFont typeface="Wingdings" panose="05000000000000000000" pitchFamily="2" charset="2"/>
              <a:buChar char="q"/>
            </a:pPr>
            <a:r>
              <a:rPr lang="sa-IN" sz="3200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एतस्याः अन्यतमानि नामानि 'मनुसंहिता’ 'मानवधर्मशास्त्रम्’ आदयः अपि सन्ति ।</a:t>
            </a:r>
          </a:p>
          <a:p>
            <a:pPr marL="625475">
              <a:buFont typeface="Wingdings" panose="05000000000000000000" pitchFamily="2" charset="2"/>
              <a:buChar char="q"/>
            </a:pP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मनुस्मृतौ द्वादश अध्यायाः सन्ति । सम्प्रति २६८५ श्लोकाः च उपलभ्यन्ते । तत्र १२१४ श्लोकाः एव मौलिकाः सन्ति, अन्ये १४७१ प्रक्षिप्ताः इति कृतगहनान्वेषणः विद्वान् प्रो० सुरेन्द्रकुमारः वदति । तेन 'विशुद्धमनुस्मृतिः’ नामके ग्रन्थे अयम् आशयः स्पष्टीकृतः ।</a:t>
            </a:r>
          </a:p>
          <a:p>
            <a:pPr marL="625475">
              <a:buFont typeface="Wingdings" panose="05000000000000000000" pitchFamily="2" charset="2"/>
              <a:buChar char="q"/>
            </a:pP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अन्येषां स्मृतिग्रन्थानामपक्षेया मनुस्मृतेः अधिकतमा टीकाः सन्ति । भरूचेः भाष्यं प्राचीनतमम् इदानीम् उपलभ्यते । कुल्लूकभट्टस्य मन्वर्थमुक्तावली प्रसिद्धा लोकप्रिया च वर्तते । आङ्ग्लदेशीयैः मनुस्मृतिः प्रथमसंस्कृतग्रन्थः पठितः ।</a:t>
            </a:r>
          </a:p>
          <a:p>
            <a:pPr marL="625475">
              <a:buFont typeface="Wingdings" panose="05000000000000000000" pitchFamily="2" charset="2"/>
              <a:buChar char="q"/>
            </a:pPr>
            <a:r>
              <a:rPr lang="sa-IN" sz="3200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 'इन्डोलौजी’-विषयस्य प्रतिष्ठापकः, सर् विलियम जोन्स आदरेण तस्याः प्रथमं आङ्ग्लभाष्यं लिखितवान् यत् १७९४-तमे वर्षे प्रकाशितम् अभवत् ।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1A89D5-AE58-14A8-B569-05A4338E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-IN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मनुस्मृतिः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5689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8776C46B-0B07-8C85-E1FF-A8820DFBD7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7086559"/>
              </p:ext>
            </p:extLst>
          </p:nvPr>
        </p:nvGraphicFramePr>
        <p:xfrm>
          <a:off x="609600" y="1524000"/>
          <a:ext cx="1097280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1509140577"/>
                    </a:ext>
                  </a:extLst>
                </a:gridCol>
                <a:gridCol w="5486400">
                  <a:extLst>
                    <a:ext uri="{9D8B030D-6E8A-4147-A177-3AD203B41FA5}">
                      <a16:colId xmlns="" xmlns:a16="http://schemas.microsoft.com/office/drawing/2014/main" val="1466789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a-IN" sz="4400" b="0" i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Kokila" panose="020B0604020202020204" pitchFamily="34" charset="0"/>
                          <a:ea typeface="+mj-ea"/>
                          <a:cs typeface="Kokila" panose="020B0604020202020204" pitchFamily="34" charset="0"/>
                        </a:rPr>
                        <a:t>टीकाकारः</a:t>
                      </a:r>
                      <a:endParaRPr lang="en-IN" sz="4400" b="0" i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4400" b="0" i="0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Kokila" panose="020B0604020202020204" pitchFamily="34" charset="0"/>
                          <a:ea typeface="+mj-ea"/>
                          <a:cs typeface="Kokila" panose="020B0604020202020204" pitchFamily="34" charset="0"/>
                        </a:rPr>
                        <a:t>टीका</a:t>
                      </a:r>
                      <a:endParaRPr lang="en-IN" sz="4400" b="0" i="0" kern="120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2995236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मेधातिथिः</a:t>
                      </a:r>
                      <a:endParaRPr lang="en-IN" sz="3200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अनुभाष्यम्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817140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सर्वज्ञनारायणः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मन्वर्थनिबन्धः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284157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कुल्लूकभट्टः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मन्वर्थमुक्तावली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4261601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राघवानन्दसरस्वती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मन्वर्थचन्द्रिका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77829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नन्दनः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अनुव्याख्यानम्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138709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रामचन्द्रः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अनुभावार्थचन्द्रिका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8052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गोविन्दराजः</a:t>
                      </a:r>
                      <a:endParaRPr lang="en-IN" sz="32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n-ea"/>
                        <a:cs typeface="Kokila" panose="020B0604020202020204" pitchFamily="34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a-IN" sz="3200" b="0" i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मनुटीका</a:t>
                      </a:r>
                    </a:p>
                  </a:txBody>
                  <a:tcPr marL="95416" marR="95416"/>
                </a:tc>
                <a:extLst>
                  <a:ext uri="{0D108BD9-81ED-4DB2-BD59-A6C34878D82A}">
                    <a16:rowId xmlns="" xmlns:a16="http://schemas.microsoft.com/office/drawing/2014/main" val="58865050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1A89D5-AE58-14A8-B569-05A4338E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-IN" b="1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मनुस्मृत</a:t>
            </a:r>
            <a:r>
              <a:rPr lang="sa-IN" b="1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ेः प्रसिद्धटीकाः टीकाकाराश्च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xmlns="" val="171009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="" xmlns:a16="http://schemas.microsoft.com/office/drawing/2014/main" id="{B2FA6056-6682-C335-0657-133E17C1AC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9981933"/>
              </p:ext>
            </p:extLst>
          </p:nvPr>
        </p:nvGraphicFramePr>
        <p:xfrm>
          <a:off x="838200" y="727788"/>
          <a:ext cx="10162592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4105">
                  <a:extLst>
                    <a:ext uri="{9D8B030D-6E8A-4147-A177-3AD203B41FA5}">
                      <a16:colId xmlns="" xmlns:a16="http://schemas.microsoft.com/office/drawing/2014/main" val="3702537186"/>
                    </a:ext>
                  </a:extLst>
                </a:gridCol>
                <a:gridCol w="7167638">
                  <a:extLst>
                    <a:ext uri="{9D8B030D-6E8A-4147-A177-3AD203B41FA5}">
                      <a16:colId xmlns="" xmlns:a16="http://schemas.microsoft.com/office/drawing/2014/main" val="2080987153"/>
                    </a:ext>
                  </a:extLst>
                </a:gridCol>
                <a:gridCol w="1660849">
                  <a:extLst>
                    <a:ext uri="{9D8B030D-6E8A-4147-A177-3AD203B41FA5}">
                      <a16:colId xmlns="" xmlns:a16="http://schemas.microsoft.com/office/drawing/2014/main" val="1430146776"/>
                    </a:ext>
                  </a:extLst>
                </a:gridCol>
              </a:tblGrid>
              <a:tr h="694313">
                <a:tc>
                  <a:txBody>
                    <a:bodyPr/>
                    <a:lstStyle/>
                    <a:p>
                      <a:pPr algn="ctr"/>
                      <a:r>
                        <a:rPr lang="sa-IN" sz="2000" b="1" kern="1200" baseline="0" dirty="0">
                          <a:solidFill>
                            <a:schemeClr val="bg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अध्यायसं०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1" kern="1200" baseline="0" dirty="0">
                          <a:solidFill>
                            <a:schemeClr val="bg1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विषयाः</a:t>
                      </a:r>
                      <a:endParaRPr lang="sa-IN" sz="2000" b="1" i="0" kern="1200" baseline="0" dirty="0">
                        <a:solidFill>
                          <a:schemeClr val="bg1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kern="1200" baseline="0" dirty="0">
                          <a:solidFill>
                            <a:schemeClr val="bg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**</a:t>
                      </a:r>
                      <a:r>
                        <a:rPr lang="sa-IN" sz="2000" b="1" kern="1200" baseline="0" dirty="0">
                          <a:solidFill>
                            <a:schemeClr val="bg1"/>
                          </a:solidFill>
                          <a:effectLst/>
                          <a:latin typeface="Kokila" panose="020B0604020202020204" pitchFamily="34" charset="0"/>
                          <a:ea typeface="+mn-ea"/>
                          <a:cs typeface="Kokila" panose="020B0604020202020204" pitchFamily="34" charset="0"/>
                        </a:rPr>
                        <a:t>प्रचलिता/मौलिका श्लोकसं०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27132066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सृष्टिरचना, प्राणिनाम् जातयः, कालगणना, वेदेभ्यो धर्मनिष्पत्तिः, आर्यावर्तः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१४४/७८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07670983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जातकर्मादिसंस्कारविधिः, ब्रह्मचारिधर्मः, गुरुलक्षणम्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२२४/१६४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85168116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समावर्त्तनं, विवाहः, पञ्चमहायज्ञाः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२८६/८४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5628058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वेदोक्ताजीविकाः, अतिथि-लक्षणम्, गृहस्थधर्मः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२६०/९०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83697649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५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गृहस्थान्तर्गताः भक्ष्याभक्ष्यम्, देहशुद्धिः, द्रव्यशुद्धिः, पत्नीधर्मः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१६९/४१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08128156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६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वानप्रस्थ-संन्यासा-श्रमीयाः धर्माः, दशलक्षणयुक्त-धर्मः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९७/६४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44394327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७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राज्याधिकारिणः लक्षणम्, राजधर्मः, व्यसनानि, शत्रु-मित्र-विवेचनम्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२२६/१८४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96399714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८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न्यायसभायाः निर्माणं, व्यवहाराणां वर्णनं निर्णयं च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४२०/२३३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09414397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९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व्यवहारविषयः अनुवर्तितः – गृहस्थानां विवादाः, तेषां निर्णयः च, राज्ञः विविधरूपाणि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३२५/१५७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70773078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१०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वैश्य-शूद्र-धर्माः, अनार्य-लक्षणं, कर्मानुसार-वर्णपरिवर्तनम्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१४२/१५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184101732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११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विभिन्न-पापानां प्रायश्चित्तानि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२६६/३२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74566277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१२</a:t>
                      </a:r>
                      <a:endParaRPr lang="sa-IN" sz="2000" b="0" i="0" kern="120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कर्मफलविधानं, सात्त्विक-राजसिक-तामसिकानि कर्माणि गतयः च, वेदानां माहत्म्यं, धर्मपरिषद्-वर्णनम्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१२६/७२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03786201"/>
                  </a:ext>
                </a:extLst>
              </a:tr>
              <a:tr h="392438">
                <a:tc>
                  <a:txBody>
                    <a:bodyPr/>
                    <a:lstStyle/>
                    <a:p>
                      <a:pPr algn="ctr"/>
                      <a:r>
                        <a:rPr lang="en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-</a:t>
                      </a:r>
                      <a:endParaRPr lang="en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**</a:t>
                      </a:r>
                      <a:r>
                        <a:rPr lang="sa-IN" sz="2000" b="0" i="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सुरेन्द्रकुमारेण तस्य 'विशुद्धमनुस्मृतिः’ नामके ग्रन्थे अयम् आशयः स्पष्टीकृतः  </a:t>
                      </a:r>
                      <a:r>
                        <a:rPr lang="en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                  </a:t>
                      </a:r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 साकल्येन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a-IN" sz="2000" b="0" kern="1200" dirty="0">
                          <a:solidFill>
                            <a:srgbClr val="202122"/>
                          </a:solidFill>
                          <a:effectLst/>
                          <a:latin typeface="Kokila" panose="020B0604020202020204" pitchFamily="34" charset="0"/>
                          <a:cs typeface="Kokila" panose="020B0604020202020204" pitchFamily="34" charset="0"/>
                        </a:rPr>
                        <a:t>२६८५/१२१४</a:t>
                      </a:r>
                      <a:endParaRPr lang="sa-IN" sz="2000" b="0" i="0" kern="1200" dirty="0">
                        <a:solidFill>
                          <a:srgbClr val="202122"/>
                        </a:solidFill>
                        <a:effectLst/>
                        <a:latin typeface="Kokila" panose="020B0604020202020204" pitchFamily="34" charset="0"/>
                        <a:ea typeface="+mj-ea"/>
                        <a:cs typeface="Kokila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6193218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1A89D5-AE58-14A8-B569-05A4338E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6"/>
            <a:ext cx="10515600" cy="614589"/>
          </a:xfrm>
        </p:spPr>
        <p:txBody>
          <a:bodyPr>
            <a:normAutofit fontScale="90000"/>
          </a:bodyPr>
          <a:lstStyle/>
          <a:p>
            <a:pPr algn="ctr"/>
            <a:r>
              <a:rPr lang="sa-IN" dirty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मनु</a:t>
            </a:r>
            <a:r>
              <a:rPr lang="sa-IN" b="0" i="0" dirty="0">
                <a:solidFill>
                  <a:srgbClr val="202122"/>
                </a:solidFill>
                <a:effectLst/>
                <a:latin typeface="Kokila" panose="020B0604020202020204" pitchFamily="34" charset="0"/>
                <a:cs typeface="Kokila" panose="020B0604020202020204" pitchFamily="34" charset="0"/>
              </a:rPr>
              <a:t>स्मृतौ वर्णितविषयाः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26788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63</TotalTime>
  <Words>289</Words>
  <Application>Microsoft Office PowerPoint</Application>
  <PresentationFormat>Custom</PresentationFormat>
  <Paragraphs>83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KHATRA ADIBASI MAHAVIDYALAYA</vt:lpstr>
      <vt:lpstr>स्मृतिः</vt:lpstr>
      <vt:lpstr>स्मृतिभेदाः</vt:lpstr>
      <vt:lpstr>मनुस्मृतिः</vt:lpstr>
      <vt:lpstr>मनुस्मृतेः प्रसिद्धटीकाः टीकाकाराश्च</vt:lpstr>
      <vt:lpstr>मनुस्मृतौ वर्णितविषयाः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CC2226</dc:creator>
  <cp:lastModifiedBy>UGC2</cp:lastModifiedBy>
  <cp:revision>5</cp:revision>
  <dcterms:created xsi:type="dcterms:W3CDTF">2023-01-15T13:56:09Z</dcterms:created>
  <dcterms:modified xsi:type="dcterms:W3CDTF">2023-01-19T10:12:12Z</dcterms:modified>
</cp:coreProperties>
</file>